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9" r:id="rId4"/>
    <p:sldId id="296" r:id="rId5"/>
    <p:sldId id="302" r:id="rId6"/>
    <p:sldId id="281" r:id="rId7"/>
    <p:sldId id="289" r:id="rId8"/>
    <p:sldId id="275" r:id="rId9"/>
    <p:sldId id="273" r:id="rId10"/>
    <p:sldId id="279" r:id="rId11"/>
    <p:sldId id="269" r:id="rId12"/>
    <p:sldId id="306" r:id="rId13"/>
    <p:sldId id="307" r:id="rId14"/>
    <p:sldId id="303" r:id="rId15"/>
    <p:sldId id="277" r:id="rId16"/>
    <p:sldId id="305" r:id="rId17"/>
    <p:sldId id="30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CC66"/>
    <a:srgbClr val="FFD966"/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500451"/>
            <a:ext cx="1085541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슬라임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5189-D486-4E24-8FE3-BB9ADDD159DB}"/>
              </a:ext>
            </a:extLst>
          </p:cNvPr>
          <p:cNvSpPr txBox="1"/>
          <p:nvPr/>
        </p:nvSpPr>
        <p:spPr>
          <a:xfrm>
            <a:off x="8170492" y="5698706"/>
            <a:ext cx="477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2017180003 </a:t>
            </a:r>
            <a:r>
              <a:rPr lang="ko-KR" altLang="en-US" sz="2000" dirty="0">
                <a:latin typeface="+mn-ea"/>
              </a:rPr>
              <a:t>김민규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2017180009 </a:t>
            </a:r>
            <a:r>
              <a:rPr lang="ko-KR" altLang="en-US" sz="2000" dirty="0" err="1">
                <a:latin typeface="+mn-ea"/>
              </a:rPr>
              <a:t>남주영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2017180021 </a:t>
            </a:r>
            <a:r>
              <a:rPr lang="ko-KR" altLang="en-US" sz="2000" dirty="0" err="1">
                <a:latin typeface="+mn-ea"/>
              </a:rPr>
              <a:t>어수혁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22626D6-7C5B-49DF-AF7C-8CDED08085CF}"/>
              </a:ext>
            </a:extLst>
          </p:cNvPr>
          <p:cNvSpPr txBox="1"/>
          <p:nvPr/>
        </p:nvSpPr>
        <p:spPr>
          <a:xfrm>
            <a:off x="281929" y="5698706"/>
            <a:ext cx="1480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781C4570-6BF3-4BCE-ACD5-C8816DA9827E}"/>
              </a:ext>
            </a:extLst>
          </p:cNvPr>
          <p:cNvSpPr/>
          <p:nvPr/>
        </p:nvSpPr>
        <p:spPr>
          <a:xfrm>
            <a:off x="233779" y="5276880"/>
            <a:ext cx="2067166" cy="121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81C1CEE-D9E4-4717-82BC-54A49AF954BC}"/>
              </a:ext>
            </a:extLst>
          </p:cNvPr>
          <p:cNvSpPr txBox="1"/>
          <p:nvPr/>
        </p:nvSpPr>
        <p:spPr>
          <a:xfrm>
            <a:off x="281854" y="5395406"/>
            <a:ext cx="1971016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Professor. </a:t>
            </a:r>
            <a:r>
              <a:rPr lang="ko-KR" altLang="en-US" dirty="0" err="1"/>
              <a:t>정내훈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7FE5-75D7-495E-8FD6-0603BB4E919C}"/>
              </a:ext>
            </a:extLst>
          </p:cNvPr>
          <p:cNvSpPr txBox="1"/>
          <p:nvPr/>
        </p:nvSpPr>
        <p:spPr>
          <a:xfrm>
            <a:off x="9296217" y="5127513"/>
            <a:ext cx="25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List&lt;Error&gt;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1DE3-73F0-433D-A5B7-11B589FD2CDD}"/>
              </a:ext>
            </a:extLst>
          </p:cNvPr>
          <p:cNvSpPr txBox="1"/>
          <p:nvPr/>
        </p:nvSpPr>
        <p:spPr>
          <a:xfrm>
            <a:off x="668295" y="1386002"/>
            <a:ext cx="1085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2022 </a:t>
            </a:r>
            <a:r>
              <a:rPr lang="ko-KR" altLang="en-US" sz="4000" dirty="0">
                <a:latin typeface="+mn-ea"/>
              </a:rPr>
              <a:t>졸업작품 중간 발표</a:t>
            </a:r>
            <a:endParaRPr lang="en-US" altLang="ko-KR" sz="4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CB13C0-456A-48F3-9974-BAD06057E319}"/>
              </a:ext>
            </a:extLst>
          </p:cNvPr>
          <p:cNvGrpSpPr/>
          <p:nvPr/>
        </p:nvGrpSpPr>
        <p:grpSpPr>
          <a:xfrm>
            <a:off x="5612188" y="4896428"/>
            <a:ext cx="967623" cy="997955"/>
            <a:chOff x="5755632" y="4939956"/>
            <a:chExt cx="967623" cy="997955"/>
          </a:xfrm>
        </p:grpSpPr>
        <p:sp>
          <p:nvSpPr>
            <p:cNvPr id="10" name="Chord 15">
              <a:extLst>
                <a:ext uri="{FF2B5EF4-FFF2-40B4-BE49-F238E27FC236}">
                  <a16:creationId xmlns:a16="http://schemas.microsoft.com/office/drawing/2014/main" id="{0403D233-8288-49C3-B441-CF155EABB9E8}"/>
                </a:ext>
              </a:extLst>
            </p:cNvPr>
            <p:cNvSpPr/>
            <p:nvPr/>
          </p:nvSpPr>
          <p:spPr>
            <a:xfrm rot="6730305">
              <a:off x="5773532" y="4988187"/>
              <a:ext cx="931824" cy="967623"/>
            </a:xfrm>
            <a:prstGeom prst="chor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61577061-A5A3-4C4D-BAB8-512165CABB69}"/>
                </a:ext>
              </a:extLst>
            </p:cNvPr>
            <p:cNvCxnSpPr>
              <a:cxnSpLocks/>
            </p:cNvCxnSpPr>
            <p:nvPr/>
          </p:nvCxnSpPr>
          <p:spPr>
            <a:xfrm>
              <a:off x="6063597" y="4939956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52">
              <a:extLst>
                <a:ext uri="{FF2B5EF4-FFF2-40B4-BE49-F238E27FC236}">
                  <a16:creationId xmlns:a16="http://schemas.microsoft.com/office/drawing/2014/main" id="{B5B5CD29-FE30-463F-A90B-F89FC380E5B9}"/>
                </a:ext>
              </a:extLst>
            </p:cNvPr>
            <p:cNvCxnSpPr>
              <a:cxnSpLocks/>
            </p:cNvCxnSpPr>
            <p:nvPr/>
          </p:nvCxnSpPr>
          <p:spPr>
            <a:xfrm>
              <a:off x="6421560" y="4939956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5"/>
    </mc:Choice>
    <mc:Fallback xmlns="">
      <p:transition spd="slow" advTm="11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C96B-6A14-447C-BFCC-7FE66E92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제작 리소스의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6F9E-71C4-47D2-AE4C-01EF95B9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및 애니메이션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사용한 </a:t>
            </a:r>
            <a:r>
              <a:rPr lang="en-US" altLang="ko-KR" dirty="0"/>
              <a:t>URP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/>
            <a:r>
              <a:rPr lang="ko-KR" altLang="en-US" sz="1400" dirty="0"/>
              <a:t>툰 셀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</a:t>
            </a:r>
            <a:r>
              <a:rPr lang="ko-KR" altLang="en-US" sz="1400" dirty="0"/>
              <a:t>외곽선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SSS, </a:t>
            </a:r>
            <a:r>
              <a:rPr lang="ko-KR" altLang="en-US" sz="1400" dirty="0"/>
              <a:t>구름</a:t>
            </a:r>
            <a:r>
              <a:rPr lang="en-US" altLang="ko-KR" sz="1400" dirty="0"/>
              <a:t>…</a:t>
            </a:r>
          </a:p>
          <a:p>
            <a:r>
              <a:rPr lang="ko-KR" altLang="en-US" dirty="0"/>
              <a:t>유니티 </a:t>
            </a:r>
            <a:r>
              <a:rPr lang="en-US" altLang="ko-KR" dirty="0"/>
              <a:t>VFX</a:t>
            </a:r>
          </a:p>
          <a:p>
            <a:pPr lvl="1"/>
            <a:r>
              <a:rPr lang="ko-KR" altLang="en-US" sz="1400" dirty="0"/>
              <a:t>보스 공격 이펙트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 공격 이펙트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OST</a:t>
            </a:r>
          </a:p>
          <a:p>
            <a:pPr lvl="1"/>
            <a:r>
              <a:rPr lang="ko-KR" altLang="en-US" sz="1400" dirty="0"/>
              <a:t>오르골 </a:t>
            </a:r>
            <a:r>
              <a:rPr lang="en-US" altLang="ko-KR" sz="1400" dirty="0"/>
              <a:t>BGM,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게임 음악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SFX</a:t>
            </a:r>
          </a:p>
          <a:p>
            <a:pPr lvl="1"/>
            <a:r>
              <a:rPr lang="ko-KR" altLang="en-US" sz="1400" dirty="0"/>
              <a:t>피격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패링</a:t>
            </a:r>
            <a:r>
              <a:rPr lang="en-US" altLang="ko-KR" sz="1400" dirty="0"/>
              <a:t> </a:t>
            </a:r>
            <a:r>
              <a:rPr lang="ko-KR" altLang="en-US" sz="1400" dirty="0"/>
              <a:t>효과음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23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0B8CFC-594D-4FE3-A2EF-D040331E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50F20-9966-452C-9BCF-A014977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144647"/>
            <a:ext cx="5828261" cy="297241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육각형 타일 맵 제작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길찾기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오르골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D538B-33C4-4D24-A867-906D361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905" y="1356745"/>
            <a:ext cx="32319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34C95-5FE3-4342-8338-72EDF5B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461" y="1356745"/>
            <a:ext cx="32319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C59FC-8B44-4957-B021-2029CB20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461" y="4072688"/>
            <a:ext cx="32319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134F8D-3682-4828-AD50-B16ADB80E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905" y="4072688"/>
            <a:ext cx="32319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6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스킬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콤보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DBCE-9AC1-48FD-AE42-E9CE3C73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69" y="1863634"/>
            <a:ext cx="5305892" cy="4137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1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문제점 및 보완책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AB61DE3-018F-43E4-9D59-61BF4B48A80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수많은 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8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역할분담 및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B76461-F899-4008-98C1-2032FB80F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94554"/>
              </p:ext>
            </p:extLst>
          </p:nvPr>
        </p:nvGraphicFramePr>
        <p:xfrm>
          <a:off x="659730" y="1423166"/>
          <a:ext cx="10872545" cy="526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65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074571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11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VFX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리소스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로직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692172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BB0A9063-6B74-4FF8-99D9-CBFA71AED49D}"/>
              </a:ext>
            </a:extLst>
          </p:cNvPr>
          <p:cNvGraphicFramePr/>
          <p:nvPr/>
        </p:nvGraphicFramePr>
        <p:xfrm>
          <a:off x="10088988" y="160541"/>
          <a:ext cx="1354050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김민규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남주영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어수혁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모두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FADB8-BFB4-454A-8B64-2012EC6F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58" y="1505657"/>
            <a:ext cx="9655482" cy="26371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DB32C-3C67-4881-9493-6338F4E7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" y="4259592"/>
            <a:ext cx="3980853" cy="2482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A8B576-5D8A-4F43-88E8-B36AD5E0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73" y="4272892"/>
            <a:ext cx="3980853" cy="24558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A21E35-8A29-4D7B-9208-71E8F8D0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26" y="4272892"/>
            <a:ext cx="3980853" cy="245589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A99F8-8A07-47FD-B67D-1A425E03F29D}"/>
              </a:ext>
            </a:extLst>
          </p:cNvPr>
          <p:cNvCxnSpPr/>
          <p:nvPr/>
        </p:nvCxnSpPr>
        <p:spPr>
          <a:xfrm>
            <a:off x="5001206" y="1614196"/>
            <a:ext cx="0" cy="2444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349316" y="375313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게임 데모 시연</a:t>
            </a:r>
          </a:p>
        </p:txBody>
      </p:sp>
      <p:sp>
        <p:nvSpPr>
          <p:cNvPr id="3" name="Chord 9">
            <a:extLst>
              <a:ext uri="{FF2B5EF4-FFF2-40B4-BE49-F238E27FC236}">
                <a16:creationId xmlns:a16="http://schemas.microsoft.com/office/drawing/2014/main" id="{1E046BDA-4310-4747-B541-57542E727CEF}"/>
              </a:ext>
            </a:extLst>
          </p:cNvPr>
          <p:cNvSpPr/>
          <p:nvPr/>
        </p:nvSpPr>
        <p:spPr>
          <a:xfrm rot="6730305">
            <a:off x="9630977" y="5575571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5E85028-15E5-4870-9E04-0C0A86C10EAC}"/>
              </a:ext>
            </a:extLst>
          </p:cNvPr>
          <p:cNvCxnSpPr>
            <a:cxnSpLocks/>
          </p:cNvCxnSpPr>
          <p:nvPr/>
        </p:nvCxnSpPr>
        <p:spPr>
          <a:xfrm>
            <a:off x="920262" y="6255328"/>
            <a:ext cx="98004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F78EF7F6-BD43-48AD-A738-96ED2BE3F934}"/>
              </a:ext>
            </a:extLst>
          </p:cNvPr>
          <p:cNvCxnSpPr>
            <a:cxnSpLocks/>
          </p:cNvCxnSpPr>
          <p:nvPr/>
        </p:nvCxnSpPr>
        <p:spPr>
          <a:xfrm>
            <a:off x="9906868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90E065F-A95D-4E2F-9B27-2C74CC215510}"/>
              </a:ext>
            </a:extLst>
          </p:cNvPr>
          <p:cNvCxnSpPr>
            <a:cxnSpLocks/>
          </p:cNvCxnSpPr>
          <p:nvPr/>
        </p:nvCxnSpPr>
        <p:spPr>
          <a:xfrm>
            <a:off x="10286095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rapezoid 3">
            <a:extLst>
              <a:ext uri="{FF2B5EF4-FFF2-40B4-BE49-F238E27FC236}">
                <a16:creationId xmlns:a16="http://schemas.microsoft.com/office/drawing/2014/main" id="{AE029BDD-FA0A-44A1-85A0-535A0A0C1C95}"/>
              </a:ext>
            </a:extLst>
          </p:cNvPr>
          <p:cNvSpPr/>
          <p:nvPr/>
        </p:nvSpPr>
        <p:spPr>
          <a:xfrm rot="10800000">
            <a:off x="10511364" y="4764647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D418-BD25-4C08-A0AE-9993402A06EC}"/>
              </a:ext>
            </a:extLst>
          </p:cNvPr>
          <p:cNvSpPr/>
          <p:nvPr/>
        </p:nvSpPr>
        <p:spPr>
          <a:xfrm>
            <a:off x="10599457" y="5527340"/>
            <a:ext cx="242594" cy="2425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1139125" y="1049686"/>
            <a:ext cx="5327099" cy="5167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게임소개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진행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조작법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>
                <a:latin typeface="+mn-ea"/>
              </a:rPr>
              <a:t>작품 테마 및 기술적 요소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개발 내용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문제점 및 보완책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역할분담 및 일정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데모 시연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8"/>
    </mc:Choice>
    <mc:Fallback xmlns="">
      <p:transition spd="slow" advTm="70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2409838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육각형 발판 위에서 리듬에 맞춰서 회피하고 공격하는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1797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협동 </a:t>
            </a:r>
            <a:r>
              <a:rPr lang="en-US" altLang="ko-KR" sz="3600" b="1" dirty="0">
                <a:latin typeface="+mn-ea"/>
              </a:rPr>
              <a:t>/</a:t>
            </a:r>
            <a:r>
              <a:rPr lang="ko-KR" altLang="en-US" sz="3600" b="1" dirty="0">
                <a:latin typeface="+mn-ea"/>
              </a:rPr>
              <a:t> 리듬 </a:t>
            </a:r>
            <a:r>
              <a:rPr lang="en-US" altLang="ko-KR" sz="3600" b="1" dirty="0">
                <a:latin typeface="+mn-ea"/>
              </a:rPr>
              <a:t>/ </a:t>
            </a:r>
            <a:r>
              <a:rPr lang="ko-KR" altLang="en-US" sz="3600" b="1" dirty="0">
                <a:latin typeface="+mn-ea"/>
              </a:rPr>
              <a:t>액션 게임</a:t>
            </a:r>
            <a:endParaRPr lang="en-US" altLang="ko-KR" sz="3600" b="1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"/>
    </mc:Choice>
    <mc:Fallback xmlns="">
      <p:transition spd="slow" advTm="161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559658" y="2400507"/>
            <a:ext cx="10855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슬라임</a:t>
            </a:r>
            <a:r>
              <a:rPr lang="ko-KR" altLang="en-US" sz="2400" b="1" dirty="0">
                <a:latin typeface="+mn-ea"/>
              </a:rPr>
              <a:t> 마을의 보물을 지키기 위해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559658" y="3108641"/>
            <a:ext cx="10855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낯선 사람을 물리치자</a:t>
            </a:r>
            <a:r>
              <a:rPr lang="en-US" altLang="ko-KR" sz="3600" b="1" dirty="0">
                <a:latin typeface="+mn-ea"/>
              </a:rPr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8476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731817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83432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RPG </a:t>
            </a:r>
            <a:r>
              <a:rPr lang="ko-KR" altLang="en-US" sz="2600" dirty="0"/>
              <a:t>풍 필드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EB5F3B-9356-4A0B-BBBC-C61FA36F5B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482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6"/>
    </mc:Choice>
    <mc:Fallback xmlns="">
      <p:transition spd="slow" advTm="143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D2C7-D9FE-4FA5-92EC-74047EC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844"/>
          </a:xfrm>
        </p:spPr>
        <p:txBody>
          <a:bodyPr/>
          <a:lstStyle/>
          <a:p>
            <a:r>
              <a:rPr lang="ko-KR" altLang="en-US" b="1" dirty="0"/>
              <a:t>게임 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CFDE22-35EF-4B3A-ABFE-35D0D8BB4025}"/>
              </a:ext>
            </a:extLst>
          </p:cNvPr>
          <p:cNvSpPr/>
          <p:nvPr/>
        </p:nvSpPr>
        <p:spPr>
          <a:xfrm>
            <a:off x="1870435" y="3269768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클라이언트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6E6E76-D054-4FCB-9C55-9EE97DF2F702}"/>
              </a:ext>
            </a:extLst>
          </p:cNvPr>
          <p:cNvSpPr/>
          <p:nvPr/>
        </p:nvSpPr>
        <p:spPr>
          <a:xfrm>
            <a:off x="645130" y="1943025"/>
            <a:ext cx="45388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3D7C6D7-B7FF-4658-85B3-17EF1E43734E}"/>
              </a:ext>
            </a:extLst>
          </p:cNvPr>
          <p:cNvSpPr/>
          <p:nvPr/>
        </p:nvSpPr>
        <p:spPr>
          <a:xfrm>
            <a:off x="6289103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1387AF-E917-4D4C-B8DA-D0C8B0C6643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188558" y="2177176"/>
            <a:ext cx="1100545" cy="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439D11-7586-4ADA-B6C5-4AD3409D1530}"/>
              </a:ext>
            </a:extLst>
          </p:cNvPr>
          <p:cNvSpPr/>
          <p:nvPr/>
        </p:nvSpPr>
        <p:spPr>
          <a:xfrm>
            <a:off x="8824500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 게임 씬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66E3A-3283-4625-A06F-D039B1243FD6}"/>
              </a:ext>
            </a:extLst>
          </p:cNvPr>
          <p:cNvCxnSpPr>
            <a:cxnSpLocks/>
          </p:cNvCxnSpPr>
          <p:nvPr/>
        </p:nvCxnSpPr>
        <p:spPr>
          <a:xfrm>
            <a:off x="7825629" y="2122363"/>
            <a:ext cx="99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52195-1D83-4F19-84E2-06B2ACE544C4}"/>
              </a:ext>
            </a:extLst>
          </p:cNvPr>
          <p:cNvSpPr txBox="1"/>
          <p:nvPr/>
        </p:nvSpPr>
        <p:spPr>
          <a:xfrm>
            <a:off x="689544" y="5624060"/>
            <a:ext cx="26371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 정보 확인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좌표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아이템</a:t>
            </a:r>
            <a:r>
              <a:rPr lang="en-US" altLang="ko-KR" sz="1050" dirty="0"/>
              <a:t>, </a:t>
            </a:r>
            <a:r>
              <a:rPr lang="ko-KR" altLang="en-US" sz="1050" dirty="0"/>
              <a:t>재화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점수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스킬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423A22-B6BC-4C92-B8F1-6411397792EB}"/>
              </a:ext>
            </a:extLst>
          </p:cNvPr>
          <p:cNvSpPr/>
          <p:nvPr/>
        </p:nvSpPr>
        <p:spPr>
          <a:xfrm>
            <a:off x="722769" y="4285432"/>
            <a:ext cx="100022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E3A3AF-32D3-4F5A-82D7-DF6E081A1AE1}"/>
              </a:ext>
            </a:extLst>
          </p:cNvPr>
          <p:cNvSpPr/>
          <p:nvPr/>
        </p:nvSpPr>
        <p:spPr>
          <a:xfrm>
            <a:off x="645131" y="5146265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6779D-8D77-40A5-AF7E-1B54955226C2}"/>
              </a:ext>
            </a:extLst>
          </p:cNvPr>
          <p:cNvCxnSpPr>
            <a:cxnSpLocks/>
          </p:cNvCxnSpPr>
          <p:nvPr/>
        </p:nvCxnSpPr>
        <p:spPr>
          <a:xfrm>
            <a:off x="2736588" y="3763350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B0FE2E-DFD6-4D86-BCFA-8254C4035F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888282" y="2413782"/>
            <a:ext cx="5060" cy="8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236E1-7627-4977-AAD7-96334D0E062C}"/>
              </a:ext>
            </a:extLst>
          </p:cNvPr>
          <p:cNvSpPr txBox="1"/>
          <p:nvPr/>
        </p:nvSpPr>
        <p:spPr>
          <a:xfrm>
            <a:off x="3102278" y="3791713"/>
            <a:ext cx="10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연결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TCP</a:t>
            </a:r>
            <a:endParaRPr lang="ko-KR" altLang="en-US" sz="10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1AED42-9368-40FA-B0BF-35896FD4A126}"/>
              </a:ext>
            </a:extLst>
          </p:cNvPr>
          <p:cNvCxnSpPr>
            <a:cxnSpLocks/>
          </p:cNvCxnSpPr>
          <p:nvPr/>
        </p:nvCxnSpPr>
        <p:spPr>
          <a:xfrm>
            <a:off x="146700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5A309F-FBCB-4B8A-90AF-7E08E0250FBB}"/>
              </a:ext>
            </a:extLst>
          </p:cNvPr>
          <p:cNvCxnSpPr>
            <a:cxnSpLocks/>
          </p:cNvCxnSpPr>
          <p:nvPr/>
        </p:nvCxnSpPr>
        <p:spPr>
          <a:xfrm flipH="1" flipV="1">
            <a:off x="211779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CEC8F5-9D89-4154-9300-2B4287FF48A8}"/>
              </a:ext>
            </a:extLst>
          </p:cNvPr>
          <p:cNvCxnSpPr>
            <a:cxnSpLocks/>
          </p:cNvCxnSpPr>
          <p:nvPr/>
        </p:nvCxnSpPr>
        <p:spPr>
          <a:xfrm>
            <a:off x="6906837" y="2427762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70E11B-0397-4691-9737-AA323C9315A4}"/>
              </a:ext>
            </a:extLst>
          </p:cNvPr>
          <p:cNvCxnSpPr>
            <a:cxnSpLocks/>
          </p:cNvCxnSpPr>
          <p:nvPr/>
        </p:nvCxnSpPr>
        <p:spPr>
          <a:xfrm flipH="1" flipV="1">
            <a:off x="7189399" y="2430886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B49F00-9342-41A3-9565-DC38B7523911}"/>
              </a:ext>
            </a:extLst>
          </p:cNvPr>
          <p:cNvCxnSpPr>
            <a:cxnSpLocks/>
          </p:cNvCxnSpPr>
          <p:nvPr/>
        </p:nvCxnSpPr>
        <p:spPr>
          <a:xfrm flipV="1">
            <a:off x="3028716" y="3771193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1BF175-8BEC-4978-9D1A-41E4702E02E5}"/>
              </a:ext>
            </a:extLst>
          </p:cNvPr>
          <p:cNvCxnSpPr>
            <a:cxnSpLocks/>
          </p:cNvCxnSpPr>
          <p:nvPr/>
        </p:nvCxnSpPr>
        <p:spPr>
          <a:xfrm>
            <a:off x="9424321" y="2437194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440078-FBCD-4D63-B8BB-1DB279017142}"/>
              </a:ext>
            </a:extLst>
          </p:cNvPr>
          <p:cNvCxnSpPr>
            <a:cxnSpLocks/>
          </p:cNvCxnSpPr>
          <p:nvPr/>
        </p:nvCxnSpPr>
        <p:spPr>
          <a:xfrm flipH="1" flipV="1">
            <a:off x="9706883" y="2440318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C81FA4-D258-4592-91F7-E98A3F846D74}"/>
              </a:ext>
            </a:extLst>
          </p:cNvPr>
          <p:cNvSpPr txBox="1"/>
          <p:nvPr/>
        </p:nvSpPr>
        <p:spPr>
          <a:xfrm>
            <a:off x="3307777" y="5653301"/>
            <a:ext cx="2724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클라이언트에서 싱크 조절결과 전송</a:t>
            </a:r>
            <a:endParaRPr lang="en-US" altLang="ko-KR" sz="105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024496E-EA3F-4878-A2E3-3213B9899187}"/>
              </a:ext>
            </a:extLst>
          </p:cNvPr>
          <p:cNvSpPr/>
          <p:nvPr/>
        </p:nvSpPr>
        <p:spPr>
          <a:xfrm>
            <a:off x="3288574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싱크 조절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ECC99E-49AC-48FF-951C-80AA19625C72}"/>
              </a:ext>
            </a:extLst>
          </p:cNvPr>
          <p:cNvCxnSpPr>
            <a:cxnSpLocks/>
          </p:cNvCxnSpPr>
          <p:nvPr/>
        </p:nvCxnSpPr>
        <p:spPr>
          <a:xfrm>
            <a:off x="411044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B68933-E722-44F8-B1C5-07B910823ABD}"/>
              </a:ext>
            </a:extLst>
          </p:cNvPr>
          <p:cNvCxnSpPr>
            <a:cxnSpLocks/>
          </p:cNvCxnSpPr>
          <p:nvPr/>
        </p:nvCxnSpPr>
        <p:spPr>
          <a:xfrm flipH="1" flipV="1">
            <a:off x="476123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8982A2F-15B9-4A73-B060-37A0D687EB8B}"/>
              </a:ext>
            </a:extLst>
          </p:cNvPr>
          <p:cNvSpPr txBox="1"/>
          <p:nvPr/>
        </p:nvSpPr>
        <p:spPr>
          <a:xfrm>
            <a:off x="6014835" y="5653301"/>
            <a:ext cx="272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플레이어간 충돌 처리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스킬 상점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파티원</a:t>
            </a:r>
            <a:r>
              <a:rPr lang="ko-KR" altLang="en-US" sz="1050" dirty="0"/>
              <a:t> 모집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오르골 연주</a:t>
            </a:r>
            <a:endParaRPr lang="en-US" altLang="ko-KR" sz="105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D2F13E-452F-482B-B305-2AABABFEE027}"/>
              </a:ext>
            </a:extLst>
          </p:cNvPr>
          <p:cNvSpPr/>
          <p:nvPr/>
        </p:nvSpPr>
        <p:spPr>
          <a:xfrm>
            <a:off x="5970423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컨텐츠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C7A14B0-EF25-464D-8ADC-99344A19AEFB}"/>
              </a:ext>
            </a:extLst>
          </p:cNvPr>
          <p:cNvCxnSpPr>
            <a:cxnSpLocks/>
          </p:cNvCxnSpPr>
          <p:nvPr/>
        </p:nvCxnSpPr>
        <p:spPr>
          <a:xfrm>
            <a:off x="679229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B3F599F-1E11-4DA5-8CAB-334E2E794882}"/>
              </a:ext>
            </a:extLst>
          </p:cNvPr>
          <p:cNvCxnSpPr>
            <a:cxnSpLocks/>
          </p:cNvCxnSpPr>
          <p:nvPr/>
        </p:nvCxnSpPr>
        <p:spPr>
          <a:xfrm flipH="1" flipV="1">
            <a:off x="744308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D4A9EE-0224-42A6-81F5-7C31F59D7563}"/>
              </a:ext>
            </a:extLst>
          </p:cNvPr>
          <p:cNvSpPr txBox="1"/>
          <p:nvPr/>
        </p:nvSpPr>
        <p:spPr>
          <a:xfrm>
            <a:off x="8505485" y="5642168"/>
            <a:ext cx="272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몬스터와 전투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몬스터 공격 </a:t>
            </a:r>
            <a:r>
              <a:rPr lang="ko-KR" altLang="en-US" sz="900" dirty="0" err="1"/>
              <a:t>패링</a:t>
            </a:r>
            <a:endParaRPr lang="en-US" altLang="ko-KR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스킬을 이용한 몬스터 공격 및</a:t>
            </a:r>
            <a:br>
              <a:rPr lang="en-US" altLang="ko-KR" sz="900" dirty="0"/>
            </a:br>
            <a:r>
              <a:rPr lang="ko-KR" altLang="en-US" sz="900" dirty="0"/>
              <a:t>플레이어 도움</a:t>
            </a:r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전투 후 보상</a:t>
            </a:r>
            <a:r>
              <a:rPr lang="en-US" altLang="ko-KR" sz="1050" dirty="0"/>
              <a:t>, </a:t>
            </a:r>
            <a:r>
              <a:rPr lang="ko-KR" altLang="en-US" sz="1050" dirty="0"/>
              <a:t>재도전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B921EF5-91B5-4B31-8C47-8AC4884F1FA9}"/>
              </a:ext>
            </a:extLst>
          </p:cNvPr>
          <p:cNvSpPr/>
          <p:nvPr/>
        </p:nvSpPr>
        <p:spPr>
          <a:xfrm>
            <a:off x="8461073" y="5164373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전투 컨텐츠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43DAE6-689B-4E95-B2A1-8B27D3F49516}"/>
              </a:ext>
            </a:extLst>
          </p:cNvPr>
          <p:cNvCxnSpPr>
            <a:cxnSpLocks/>
          </p:cNvCxnSpPr>
          <p:nvPr/>
        </p:nvCxnSpPr>
        <p:spPr>
          <a:xfrm>
            <a:off x="928294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CEA143-96DA-4237-B19C-A5110DDA5EB6}"/>
              </a:ext>
            </a:extLst>
          </p:cNvPr>
          <p:cNvCxnSpPr>
            <a:cxnSpLocks/>
          </p:cNvCxnSpPr>
          <p:nvPr/>
        </p:nvCxnSpPr>
        <p:spPr>
          <a:xfrm flipH="1" flipV="1">
            <a:off x="993373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06070D-519F-4FF9-A9E7-6FFE7A8CAEFD}"/>
              </a:ext>
            </a:extLst>
          </p:cNvPr>
          <p:cNvCxnSpPr>
            <a:cxnSpLocks/>
          </p:cNvCxnSpPr>
          <p:nvPr/>
        </p:nvCxnSpPr>
        <p:spPr>
          <a:xfrm flipH="1">
            <a:off x="7802139" y="2208261"/>
            <a:ext cx="101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3"/>
    </mc:Choice>
    <mc:Fallback xmlns="">
      <p:transition spd="slow" advTm="13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B41C-14F3-4709-842B-CEC03766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" y="-213457"/>
            <a:ext cx="10515600" cy="1325563"/>
          </a:xfrm>
        </p:spPr>
        <p:txBody>
          <a:bodyPr/>
          <a:lstStyle/>
          <a:p>
            <a:r>
              <a:rPr lang="ko-KR" altLang="en-US" b="1" dirty="0"/>
              <a:t>조작법</a:t>
            </a:r>
          </a:p>
        </p:txBody>
      </p:sp>
      <p:pic>
        <p:nvPicPr>
          <p:cNvPr id="36" name="Google Shape;151;p22">
            <a:extLst>
              <a:ext uri="{FF2B5EF4-FFF2-40B4-BE49-F238E27FC236}">
                <a16:creationId xmlns:a16="http://schemas.microsoft.com/office/drawing/2014/main" id="{B3D01800-16E7-4290-AC30-032BCB693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0" r="1499"/>
          <a:stretch/>
        </p:blipFill>
        <p:spPr>
          <a:xfrm>
            <a:off x="1201247" y="1068675"/>
            <a:ext cx="5653553" cy="22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5;p22">
            <a:extLst>
              <a:ext uri="{FF2B5EF4-FFF2-40B4-BE49-F238E27FC236}">
                <a16:creationId xmlns:a16="http://schemas.microsoft.com/office/drawing/2014/main" id="{C788A3F4-0B66-4044-9FFF-8BC847F9E96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69374" y="1867688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5;p22">
            <a:extLst>
              <a:ext uri="{FF2B5EF4-FFF2-40B4-BE49-F238E27FC236}">
                <a16:creationId xmlns:a16="http://schemas.microsoft.com/office/drawing/2014/main" id="{D9A95D82-8735-477B-BDAD-7631B8C73C8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82053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5;p22">
            <a:extLst>
              <a:ext uri="{FF2B5EF4-FFF2-40B4-BE49-F238E27FC236}">
                <a16:creationId xmlns:a16="http://schemas.microsoft.com/office/drawing/2014/main" id="{A21AA11F-EE94-4CFF-912A-8CF5E6AAABF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5949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5;p22">
            <a:extLst>
              <a:ext uri="{FF2B5EF4-FFF2-40B4-BE49-F238E27FC236}">
                <a16:creationId xmlns:a16="http://schemas.microsoft.com/office/drawing/2014/main" id="{B65A109C-230A-48E9-A809-0C010404859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64857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5;p22">
            <a:extLst>
              <a:ext uri="{FF2B5EF4-FFF2-40B4-BE49-F238E27FC236}">
                <a16:creationId xmlns:a16="http://schemas.microsoft.com/office/drawing/2014/main" id="{E436A572-4061-49EE-AC88-5A96A1E7A11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04704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5;p22">
            <a:extLst>
              <a:ext uri="{FF2B5EF4-FFF2-40B4-BE49-F238E27FC236}">
                <a16:creationId xmlns:a16="http://schemas.microsoft.com/office/drawing/2014/main" id="{DC05CD92-1F10-4958-821D-206DFF094FD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8600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;p22">
            <a:extLst>
              <a:ext uri="{FF2B5EF4-FFF2-40B4-BE49-F238E27FC236}">
                <a16:creationId xmlns:a16="http://schemas.microsoft.com/office/drawing/2014/main" id="{96EF1E59-B76B-48E5-A372-AC81CA57F09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07409" y="2991623"/>
            <a:ext cx="1900677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59;p22">
            <a:extLst>
              <a:ext uri="{FF2B5EF4-FFF2-40B4-BE49-F238E27FC236}">
                <a16:creationId xmlns:a16="http://schemas.microsoft.com/office/drawing/2014/main" id="{B3B06852-011C-4E55-BB4F-8495FC31C55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19948" y="2237163"/>
            <a:ext cx="383896" cy="35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6;p22">
            <a:extLst>
              <a:ext uri="{FF2B5EF4-FFF2-40B4-BE49-F238E27FC236}">
                <a16:creationId xmlns:a16="http://schemas.microsoft.com/office/drawing/2014/main" id="{4A505C0A-FE9D-41E7-9F28-FF7B33633A46}"/>
              </a:ext>
            </a:extLst>
          </p:cNvPr>
          <p:cNvSpPr/>
          <p:nvPr/>
        </p:nvSpPr>
        <p:spPr>
          <a:xfrm rot="5400000" flipH="1">
            <a:off x="1484688" y="1926572"/>
            <a:ext cx="259441" cy="10136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" name="Google Shape;157;p22">
            <a:extLst>
              <a:ext uri="{FF2B5EF4-FFF2-40B4-BE49-F238E27FC236}">
                <a16:creationId xmlns:a16="http://schemas.microsoft.com/office/drawing/2014/main" id="{BF8A4F73-308A-4F27-90AA-05FFD3E90DB7}"/>
              </a:ext>
            </a:extLst>
          </p:cNvPr>
          <p:cNvSpPr txBox="1"/>
          <p:nvPr/>
        </p:nvSpPr>
        <p:spPr>
          <a:xfrm>
            <a:off x="196593" y="2228575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이동</a:t>
            </a:r>
            <a:r>
              <a:rPr lang="en-US" altLang="ko" b="1" dirty="0"/>
              <a:t> </a:t>
            </a:r>
            <a:r>
              <a:rPr lang="ko-KR" altLang="en-US" b="1" dirty="0"/>
              <a:t>키</a:t>
            </a:r>
            <a:endParaRPr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757A6E-1099-4163-97C4-6AE80002901B}"/>
              </a:ext>
            </a:extLst>
          </p:cNvPr>
          <p:cNvGrpSpPr/>
          <p:nvPr/>
        </p:nvGrpSpPr>
        <p:grpSpPr>
          <a:xfrm>
            <a:off x="157172" y="1108157"/>
            <a:ext cx="1083711" cy="1175292"/>
            <a:chOff x="162003" y="1978201"/>
            <a:chExt cx="1437602" cy="1531683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AAE99267-4263-4D1A-8023-4FE6D584FAFA}"/>
                </a:ext>
              </a:extLst>
            </p:cNvPr>
            <p:cNvSpPr/>
            <p:nvPr/>
          </p:nvSpPr>
          <p:spPr>
            <a:xfrm>
              <a:off x="350452" y="2301101"/>
              <a:ext cx="1060704" cy="914399"/>
            </a:xfrm>
            <a:prstGeom prst="hexagon">
              <a:avLst/>
            </a:prstGeom>
            <a:solidFill>
              <a:srgbClr val="00CC66">
                <a:alpha val="4588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337B72-0E9D-482D-B8B8-81E06BAE5CF6}"/>
                </a:ext>
              </a:extLst>
            </p:cNvPr>
            <p:cNvSpPr txBox="1"/>
            <p:nvPr/>
          </p:nvSpPr>
          <p:spPr>
            <a:xfrm>
              <a:off x="162003" y="2199531"/>
              <a:ext cx="330235" cy="44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DC2FD-A911-4402-9CA9-FDE5DCA053B8}"/>
                </a:ext>
              </a:extLst>
            </p:cNvPr>
            <p:cNvSpPr txBox="1"/>
            <p:nvPr/>
          </p:nvSpPr>
          <p:spPr>
            <a:xfrm>
              <a:off x="162003" y="2835287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351BB7-66FA-486B-B38F-ADA014062601}"/>
                </a:ext>
              </a:extLst>
            </p:cNvPr>
            <p:cNvSpPr txBox="1"/>
            <p:nvPr/>
          </p:nvSpPr>
          <p:spPr>
            <a:xfrm>
              <a:off x="721490" y="3192509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ABF7DD-C05A-402D-91D4-3738138BC38D}"/>
                </a:ext>
              </a:extLst>
            </p:cNvPr>
            <p:cNvSpPr txBox="1"/>
            <p:nvPr/>
          </p:nvSpPr>
          <p:spPr>
            <a:xfrm>
              <a:off x="1269370" y="2875134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</a:t>
              </a:r>
              <a:endParaRPr lang="ko-KR" altLang="en-US" sz="11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F297C-4BD4-4372-87C1-4D2150398A9D}"/>
                </a:ext>
              </a:extLst>
            </p:cNvPr>
            <p:cNvSpPr txBox="1"/>
            <p:nvPr/>
          </p:nvSpPr>
          <p:spPr>
            <a:xfrm>
              <a:off x="1269370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72D3D0-5170-4478-8F32-408FD45F9E4D}"/>
                </a:ext>
              </a:extLst>
            </p:cNvPr>
            <p:cNvSpPr txBox="1"/>
            <p:nvPr/>
          </p:nvSpPr>
          <p:spPr>
            <a:xfrm>
              <a:off x="162003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F80672-CF89-4604-B973-1C35032E0D5D}"/>
                </a:ext>
              </a:extLst>
            </p:cNvPr>
            <p:cNvSpPr txBox="1"/>
            <p:nvPr/>
          </p:nvSpPr>
          <p:spPr>
            <a:xfrm>
              <a:off x="723335" y="1978201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</p:grpSp>
      <p:sp>
        <p:nvSpPr>
          <p:cNvPr id="56" name="Google Shape;156;p22">
            <a:extLst>
              <a:ext uri="{FF2B5EF4-FFF2-40B4-BE49-F238E27FC236}">
                <a16:creationId xmlns:a16="http://schemas.microsoft.com/office/drawing/2014/main" id="{3BD306ED-BF0F-4486-9EAF-1F5F171A73ED}"/>
              </a:ext>
            </a:extLst>
          </p:cNvPr>
          <p:cNvSpPr/>
          <p:nvPr/>
        </p:nvSpPr>
        <p:spPr>
          <a:xfrm rot="12963387" flipH="1">
            <a:off x="4963498" y="746264"/>
            <a:ext cx="259441" cy="15950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157;p22">
            <a:extLst>
              <a:ext uri="{FF2B5EF4-FFF2-40B4-BE49-F238E27FC236}">
                <a16:creationId xmlns:a16="http://schemas.microsoft.com/office/drawing/2014/main" id="{5A462624-0933-42AD-B3F0-9F8C7E0CAB8E}"/>
              </a:ext>
            </a:extLst>
          </p:cNvPr>
          <p:cNvSpPr txBox="1"/>
          <p:nvPr/>
        </p:nvSpPr>
        <p:spPr>
          <a:xfrm>
            <a:off x="7473821" y="22043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 키</a:t>
            </a:r>
            <a:endParaRPr b="1" dirty="0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1D44766-DF74-43D8-AE38-BB4D13287384}"/>
              </a:ext>
            </a:extLst>
          </p:cNvPr>
          <p:cNvSpPr/>
          <p:nvPr/>
        </p:nvSpPr>
        <p:spPr>
          <a:xfrm flipH="1">
            <a:off x="3728027" y="3177858"/>
            <a:ext cx="259441" cy="5068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52508FF4-82BA-4897-9CC5-A291F98F44D2}"/>
              </a:ext>
            </a:extLst>
          </p:cNvPr>
          <p:cNvSpPr txBox="1"/>
          <p:nvPr/>
        </p:nvSpPr>
        <p:spPr>
          <a:xfrm>
            <a:off x="3346310" y="3665908"/>
            <a:ext cx="117188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결정 키</a:t>
            </a:r>
            <a:endParaRPr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A9C1E4-41CC-4315-AD7F-1FAEC47853FC}"/>
              </a:ext>
            </a:extLst>
          </p:cNvPr>
          <p:cNvCxnSpPr>
            <a:cxnSpLocks/>
          </p:cNvCxnSpPr>
          <p:nvPr/>
        </p:nvCxnSpPr>
        <p:spPr>
          <a:xfrm>
            <a:off x="0" y="4068145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643D90-CFC8-4BB2-9D44-50EBEF88F81E}"/>
              </a:ext>
            </a:extLst>
          </p:cNvPr>
          <p:cNvCxnSpPr>
            <a:cxnSpLocks/>
          </p:cNvCxnSpPr>
          <p:nvPr/>
        </p:nvCxnSpPr>
        <p:spPr>
          <a:xfrm>
            <a:off x="5812971" y="4068145"/>
            <a:ext cx="0" cy="27152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Google Shape;157;p22">
            <a:extLst>
              <a:ext uri="{FF2B5EF4-FFF2-40B4-BE49-F238E27FC236}">
                <a16:creationId xmlns:a16="http://schemas.microsoft.com/office/drawing/2014/main" id="{C7F6D946-0FF1-49DC-ACA2-E8739B2699E6}"/>
              </a:ext>
            </a:extLst>
          </p:cNvPr>
          <p:cNvSpPr txBox="1"/>
          <p:nvPr/>
        </p:nvSpPr>
        <p:spPr>
          <a:xfrm>
            <a:off x="-14930" y="4012161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필드 씬</a:t>
            </a:r>
            <a:endParaRPr b="1" dirty="0"/>
          </a:p>
        </p:txBody>
      </p:sp>
      <p:sp>
        <p:nvSpPr>
          <p:cNvPr id="64" name="Google Shape;157;p22">
            <a:extLst>
              <a:ext uri="{FF2B5EF4-FFF2-40B4-BE49-F238E27FC236}">
                <a16:creationId xmlns:a16="http://schemas.microsoft.com/office/drawing/2014/main" id="{B96471BE-CE7D-4C9C-9A1F-A743B62D15CD}"/>
              </a:ext>
            </a:extLst>
          </p:cNvPr>
          <p:cNvSpPr txBox="1"/>
          <p:nvPr/>
        </p:nvSpPr>
        <p:spPr>
          <a:xfrm>
            <a:off x="5818701" y="4030822"/>
            <a:ext cx="1300551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인게임 씬</a:t>
            </a:r>
            <a:endParaRPr b="1" dirty="0"/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1505C56A-D680-4CE9-9D5C-352AF79169E2}"/>
              </a:ext>
            </a:extLst>
          </p:cNvPr>
          <p:cNvSpPr txBox="1"/>
          <p:nvPr/>
        </p:nvSpPr>
        <p:spPr>
          <a:xfrm>
            <a:off x="311041" y="440167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다른 플레이어가 없다면 해당 위치로 이동</a:t>
            </a:r>
            <a:endParaRPr sz="1400" dirty="0"/>
          </a:p>
        </p:txBody>
      </p:sp>
      <p:sp>
        <p:nvSpPr>
          <p:cNvPr id="66" name="Google Shape;157;p22">
            <a:extLst>
              <a:ext uri="{FF2B5EF4-FFF2-40B4-BE49-F238E27FC236}">
                <a16:creationId xmlns:a16="http://schemas.microsoft.com/office/drawing/2014/main" id="{C2EC4D46-B5EE-4C99-97EE-91D19E04E995}"/>
              </a:ext>
            </a:extLst>
          </p:cNvPr>
          <p:cNvSpPr txBox="1"/>
          <p:nvPr/>
        </p:nvSpPr>
        <p:spPr>
          <a:xfrm>
            <a:off x="311041" y="4745987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장착 스킬 변경</a:t>
            </a:r>
            <a:endParaRPr sz="1400" dirty="0"/>
          </a:p>
        </p:txBody>
      </p:sp>
      <p:pic>
        <p:nvPicPr>
          <p:cNvPr id="67" name="Google Shape;159;p22">
            <a:extLst>
              <a:ext uri="{FF2B5EF4-FFF2-40B4-BE49-F238E27FC236}">
                <a16:creationId xmlns:a16="http://schemas.microsoft.com/office/drawing/2014/main" id="{264BE176-8606-4BA8-A607-3A76F3F4BBB5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270" y="2237906"/>
            <a:ext cx="660235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68" name="Google Shape;156;p22">
            <a:extLst>
              <a:ext uri="{FF2B5EF4-FFF2-40B4-BE49-F238E27FC236}">
                <a16:creationId xmlns:a16="http://schemas.microsoft.com/office/drawing/2014/main" id="{8B7242E8-8A41-4B70-8467-B76C188C2454}"/>
              </a:ext>
            </a:extLst>
          </p:cNvPr>
          <p:cNvSpPr/>
          <p:nvPr/>
        </p:nvSpPr>
        <p:spPr>
          <a:xfrm rot="16200000" flipH="1">
            <a:off x="7065517" y="2097112"/>
            <a:ext cx="259441" cy="650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157;p22">
            <a:extLst>
              <a:ext uri="{FF2B5EF4-FFF2-40B4-BE49-F238E27FC236}">
                <a16:creationId xmlns:a16="http://schemas.microsoft.com/office/drawing/2014/main" id="{76980E1B-2E4D-419E-A795-C0047E6EC69C}"/>
              </a:ext>
            </a:extLst>
          </p:cNvPr>
          <p:cNvSpPr txBox="1"/>
          <p:nvPr/>
        </p:nvSpPr>
        <p:spPr>
          <a:xfrm>
            <a:off x="5189445" y="518258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키</a:t>
            </a:r>
            <a:endParaRPr b="1" dirty="0"/>
          </a:p>
        </p:txBody>
      </p:sp>
      <p:sp>
        <p:nvSpPr>
          <p:cNvPr id="70" name="Google Shape;157;p22">
            <a:extLst>
              <a:ext uri="{FF2B5EF4-FFF2-40B4-BE49-F238E27FC236}">
                <a16:creationId xmlns:a16="http://schemas.microsoft.com/office/drawing/2014/main" id="{3062310B-7886-4394-A765-54AFEA1B1983}"/>
              </a:ext>
            </a:extLst>
          </p:cNvPr>
          <p:cNvSpPr txBox="1"/>
          <p:nvPr/>
        </p:nvSpPr>
        <p:spPr>
          <a:xfrm>
            <a:off x="311040" y="5090300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(</a:t>
            </a:r>
            <a:r>
              <a:rPr lang="ko-KR" altLang="en-US" sz="1400" dirty="0"/>
              <a:t>상점</a:t>
            </a:r>
            <a:r>
              <a:rPr lang="en-US" altLang="ko-KR" sz="1400" dirty="0"/>
              <a:t>) - </a:t>
            </a:r>
            <a:r>
              <a:rPr lang="ko-KR" altLang="en-US" sz="1400" dirty="0"/>
              <a:t>상점 </a:t>
            </a:r>
            <a:r>
              <a:rPr lang="en-US" altLang="ko-KR" sz="1400" dirty="0"/>
              <a:t>UI </a:t>
            </a:r>
            <a:r>
              <a:rPr lang="ko-KR" altLang="en-US" sz="1400" dirty="0"/>
              <a:t>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(</a:t>
            </a:r>
            <a:r>
              <a:rPr lang="ko-KR" altLang="en-US" sz="1400" dirty="0"/>
              <a:t>오르골</a:t>
            </a:r>
            <a:r>
              <a:rPr lang="en-US" altLang="ko-KR" sz="1400" dirty="0"/>
              <a:t>) - </a:t>
            </a:r>
            <a:r>
              <a:rPr lang="ko-KR" altLang="en-US" sz="1400" dirty="0"/>
              <a:t>오르골 스크롤 사용 </a:t>
            </a:r>
            <a:r>
              <a:rPr lang="en-US" altLang="ko-KR" sz="1400" dirty="0"/>
              <a:t>/ </a:t>
            </a:r>
            <a:r>
              <a:rPr lang="ko-KR" altLang="en-US" sz="1400" dirty="0"/>
              <a:t>연주 중지</a:t>
            </a:r>
            <a:endParaRPr sz="1400" dirty="0"/>
          </a:p>
        </p:txBody>
      </p:sp>
      <p:sp>
        <p:nvSpPr>
          <p:cNvPr id="71" name="Google Shape;157;p22">
            <a:extLst>
              <a:ext uri="{FF2B5EF4-FFF2-40B4-BE49-F238E27FC236}">
                <a16:creationId xmlns:a16="http://schemas.microsoft.com/office/drawing/2014/main" id="{4E982EA2-6886-41FC-B2A9-313EB253803C}"/>
              </a:ext>
            </a:extLst>
          </p:cNvPr>
          <p:cNvSpPr txBox="1"/>
          <p:nvPr/>
        </p:nvSpPr>
        <p:spPr>
          <a:xfrm>
            <a:off x="326367" y="5593235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채팅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채팅 창 열기</a:t>
            </a:r>
            <a:endParaRPr sz="1400" dirty="0"/>
          </a:p>
        </p:txBody>
      </p: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4C7D8A22-4C4F-43C5-9389-6616F3080674}"/>
              </a:ext>
            </a:extLst>
          </p:cNvPr>
          <p:cNvSpPr/>
          <p:nvPr/>
        </p:nvSpPr>
        <p:spPr>
          <a:xfrm>
            <a:off x="9168851" y="1376928"/>
            <a:ext cx="9144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9F03318-01FE-4DCF-840A-B4B861F6F617}"/>
              </a:ext>
            </a:extLst>
          </p:cNvPr>
          <p:cNvSpPr/>
          <p:nvPr/>
        </p:nvSpPr>
        <p:spPr>
          <a:xfrm rot="10800000">
            <a:off x="9168851" y="2216772"/>
            <a:ext cx="914400" cy="914400"/>
          </a:xfrm>
          <a:prstGeom prst="round2SameRect">
            <a:avLst>
              <a:gd name="adj1" fmla="val 2449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1172BD8-C9D5-4CF9-82F8-4DA0F6DF0DCB}"/>
              </a:ext>
            </a:extLst>
          </p:cNvPr>
          <p:cNvCxnSpPr>
            <a:stCxn id="72" idx="3"/>
          </p:cNvCxnSpPr>
          <p:nvPr/>
        </p:nvCxnSpPr>
        <p:spPr>
          <a:xfrm>
            <a:off x="9626051" y="1376928"/>
            <a:ext cx="0" cy="67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Google Shape;159;p22">
            <a:extLst>
              <a:ext uri="{FF2B5EF4-FFF2-40B4-BE49-F238E27FC236}">
                <a16:creationId xmlns:a16="http://schemas.microsoft.com/office/drawing/2014/main" id="{BA603CC0-BB29-4A8E-B538-076B9CD9A420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646897" y="1376590"/>
            <a:ext cx="444295" cy="7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5;p22">
            <a:extLst>
              <a:ext uri="{FF2B5EF4-FFF2-40B4-BE49-F238E27FC236}">
                <a16:creationId xmlns:a16="http://schemas.microsoft.com/office/drawing/2014/main" id="{980389F3-6674-4C5F-BB9F-3C03B24A9F8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68850" y="1376927"/>
            <a:ext cx="444295" cy="7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56;p22">
            <a:extLst>
              <a:ext uri="{FF2B5EF4-FFF2-40B4-BE49-F238E27FC236}">
                <a16:creationId xmlns:a16="http://schemas.microsoft.com/office/drawing/2014/main" id="{66099B59-647B-4924-A9EA-C1FF0BF46240}"/>
              </a:ext>
            </a:extLst>
          </p:cNvPr>
          <p:cNvSpPr/>
          <p:nvPr/>
        </p:nvSpPr>
        <p:spPr>
          <a:xfrm rot="10800000" flipH="1">
            <a:off x="9261276" y="811567"/>
            <a:ext cx="259441" cy="479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157;p22">
            <a:extLst>
              <a:ext uri="{FF2B5EF4-FFF2-40B4-BE49-F238E27FC236}">
                <a16:creationId xmlns:a16="http://schemas.microsoft.com/office/drawing/2014/main" id="{8D43EF95-D4CA-4D1E-BECF-D18CE5F4569D}"/>
              </a:ext>
            </a:extLst>
          </p:cNvPr>
          <p:cNvSpPr txBox="1"/>
          <p:nvPr/>
        </p:nvSpPr>
        <p:spPr>
          <a:xfrm>
            <a:off x="8803672" y="354927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클릭</a:t>
            </a:r>
            <a:endParaRPr b="1" dirty="0"/>
          </a:p>
        </p:txBody>
      </p:sp>
      <p:sp>
        <p:nvSpPr>
          <p:cNvPr id="82" name="Google Shape;157;p22">
            <a:extLst>
              <a:ext uri="{FF2B5EF4-FFF2-40B4-BE49-F238E27FC236}">
                <a16:creationId xmlns:a16="http://schemas.microsoft.com/office/drawing/2014/main" id="{84062667-0046-475B-933D-4FD53365487B}"/>
              </a:ext>
            </a:extLst>
          </p:cNvPr>
          <p:cNvSpPr txBox="1"/>
          <p:nvPr/>
        </p:nvSpPr>
        <p:spPr>
          <a:xfrm>
            <a:off x="10569238" y="14806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클릭</a:t>
            </a:r>
            <a:endParaRPr b="1" dirty="0"/>
          </a:p>
        </p:txBody>
      </p:sp>
      <p:sp>
        <p:nvSpPr>
          <p:cNvPr id="83" name="Google Shape;156;p22">
            <a:extLst>
              <a:ext uri="{FF2B5EF4-FFF2-40B4-BE49-F238E27FC236}">
                <a16:creationId xmlns:a16="http://schemas.microsoft.com/office/drawing/2014/main" id="{57676B60-AE78-4459-87FD-AB0B219E7247}"/>
              </a:ext>
            </a:extLst>
          </p:cNvPr>
          <p:cNvSpPr/>
          <p:nvPr/>
        </p:nvSpPr>
        <p:spPr>
          <a:xfrm rot="16200000" flipH="1">
            <a:off x="10246076" y="1524520"/>
            <a:ext cx="259441" cy="3803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159;p22">
            <a:extLst>
              <a:ext uri="{FF2B5EF4-FFF2-40B4-BE49-F238E27FC236}">
                <a16:creationId xmlns:a16="http://schemas.microsoft.com/office/drawing/2014/main" id="{A98554B9-F3AC-44EB-BD9F-0067A1B0AAB4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643" y="1856779"/>
            <a:ext cx="573442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85" name="Google Shape;156;p22">
            <a:extLst>
              <a:ext uri="{FF2B5EF4-FFF2-40B4-BE49-F238E27FC236}">
                <a16:creationId xmlns:a16="http://schemas.microsoft.com/office/drawing/2014/main" id="{7AA4D24C-21A1-449B-9375-72A0EC40F631}"/>
              </a:ext>
            </a:extLst>
          </p:cNvPr>
          <p:cNvSpPr/>
          <p:nvPr/>
        </p:nvSpPr>
        <p:spPr>
          <a:xfrm rot="12895107" flipH="1">
            <a:off x="1946068" y="836121"/>
            <a:ext cx="259441" cy="107387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157;p22">
            <a:extLst>
              <a:ext uri="{FF2B5EF4-FFF2-40B4-BE49-F238E27FC236}">
                <a16:creationId xmlns:a16="http://schemas.microsoft.com/office/drawing/2014/main" id="{39AD27E2-A51B-4533-B440-63CE9DE42117}"/>
              </a:ext>
            </a:extLst>
          </p:cNvPr>
          <p:cNvSpPr txBox="1"/>
          <p:nvPr/>
        </p:nvSpPr>
        <p:spPr>
          <a:xfrm>
            <a:off x="2148699" y="510285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키</a:t>
            </a:r>
            <a:endParaRPr b="1" dirty="0"/>
          </a:p>
        </p:txBody>
      </p:sp>
      <p:sp>
        <p:nvSpPr>
          <p:cNvPr id="87" name="Google Shape;157;p22">
            <a:extLst>
              <a:ext uri="{FF2B5EF4-FFF2-40B4-BE49-F238E27FC236}">
                <a16:creationId xmlns:a16="http://schemas.microsoft.com/office/drawing/2014/main" id="{D53B089D-FFDD-4CAC-AF0D-AEFBAD68493E}"/>
              </a:ext>
            </a:extLst>
          </p:cNvPr>
          <p:cNvSpPr txBox="1"/>
          <p:nvPr/>
        </p:nvSpPr>
        <p:spPr>
          <a:xfrm>
            <a:off x="324671" y="590022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파티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8" name="Google Shape;157;p22">
            <a:extLst>
              <a:ext uri="{FF2B5EF4-FFF2-40B4-BE49-F238E27FC236}">
                <a16:creationId xmlns:a16="http://schemas.microsoft.com/office/drawing/2014/main" id="{2A752BAC-D4E2-4E68-B521-0F857E9C94C1}"/>
              </a:ext>
            </a:extLst>
          </p:cNvPr>
          <p:cNvSpPr txBox="1"/>
          <p:nvPr/>
        </p:nvSpPr>
        <p:spPr>
          <a:xfrm>
            <a:off x="327299" y="6216551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클릭 </a:t>
            </a:r>
            <a:r>
              <a:rPr lang="en-US" altLang="ko-KR" sz="1400" dirty="0"/>
              <a:t>: (</a:t>
            </a:r>
            <a:r>
              <a:rPr lang="ko-KR" altLang="en-US" sz="1400" dirty="0"/>
              <a:t>타일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위치로 자동으로 이동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(</a:t>
            </a:r>
            <a:r>
              <a:rPr lang="ko-KR" altLang="en-US" sz="1400" dirty="0"/>
              <a:t>플레이어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유저 파티 신청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9" name="Google Shape;157;p22">
            <a:extLst>
              <a:ext uri="{FF2B5EF4-FFF2-40B4-BE49-F238E27FC236}">
                <a16:creationId xmlns:a16="http://schemas.microsoft.com/office/drawing/2014/main" id="{2171DB36-24EC-47A0-9BC1-72E32F552401}"/>
              </a:ext>
            </a:extLst>
          </p:cNvPr>
          <p:cNvSpPr txBox="1"/>
          <p:nvPr/>
        </p:nvSpPr>
        <p:spPr>
          <a:xfrm>
            <a:off x="6188000" y="4414503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해당 위치로 이동</a:t>
            </a:r>
            <a:endParaRPr sz="1400" dirty="0"/>
          </a:p>
        </p:txBody>
      </p:sp>
      <p:sp>
        <p:nvSpPr>
          <p:cNvPr id="90" name="Google Shape;157;p22">
            <a:extLst>
              <a:ext uri="{FF2B5EF4-FFF2-40B4-BE49-F238E27FC236}">
                <a16:creationId xmlns:a16="http://schemas.microsoft.com/office/drawing/2014/main" id="{BC1C5012-0427-4EA4-8809-3BD9207D0156}"/>
              </a:ext>
            </a:extLst>
          </p:cNvPr>
          <p:cNvSpPr txBox="1"/>
          <p:nvPr/>
        </p:nvSpPr>
        <p:spPr>
          <a:xfrm>
            <a:off x="6188000" y="4758816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스킬 사용</a:t>
            </a:r>
            <a:endParaRPr sz="1400" dirty="0"/>
          </a:p>
        </p:txBody>
      </p:sp>
      <p:sp>
        <p:nvSpPr>
          <p:cNvPr id="91" name="Google Shape;157;p22">
            <a:extLst>
              <a:ext uri="{FF2B5EF4-FFF2-40B4-BE49-F238E27FC236}">
                <a16:creationId xmlns:a16="http://schemas.microsoft.com/office/drawing/2014/main" id="{3BE072F5-2896-41F6-8430-A4858FFA7BF2}"/>
              </a:ext>
            </a:extLst>
          </p:cNvPr>
          <p:cNvSpPr txBox="1"/>
          <p:nvPr/>
        </p:nvSpPr>
        <p:spPr>
          <a:xfrm>
            <a:off x="6187999" y="5103129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시도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586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"/>
    </mc:Choice>
    <mc:Fallback xmlns="">
      <p:transition spd="slow" advTm="20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" y="140781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작품 테마 </a:t>
            </a:r>
            <a:r>
              <a:rPr lang="en-US" altLang="ko-KR" b="1" dirty="0"/>
              <a:t>(</a:t>
            </a:r>
            <a:r>
              <a:rPr lang="ko-KR" altLang="en-US" b="1" dirty="0"/>
              <a:t>차별성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681941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079A4-CA01-4B02-83A9-98346B11CE51}"/>
              </a:ext>
            </a:extLst>
          </p:cNvPr>
          <p:cNvSpPr/>
          <p:nvPr/>
        </p:nvSpPr>
        <p:spPr>
          <a:xfrm>
            <a:off x="1681941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반응형 효과음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33556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육각형 좌표계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B9A-802C-4937-8D62-6E50FB2CCDAC}"/>
              </a:ext>
            </a:extLst>
          </p:cNvPr>
          <p:cNvSpPr/>
          <p:nvPr/>
        </p:nvSpPr>
        <p:spPr>
          <a:xfrm>
            <a:off x="6633556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귀여운 </a:t>
            </a:r>
            <a:r>
              <a:rPr lang="ko-KR" altLang="en-US" sz="2600" dirty="0" err="1"/>
              <a:t>슬라임이</a:t>
            </a:r>
            <a:r>
              <a:rPr lang="ko-KR" altLang="en-US" sz="2600" dirty="0"/>
              <a:t> 주인공</a:t>
            </a:r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5"/>
    </mc:Choice>
    <mc:Fallback xmlns="">
      <p:transition spd="slow" advTm="185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en-US" altLang="ko-KR" sz="2000" dirty="0"/>
              <a:t>C++ </a:t>
            </a:r>
            <a:r>
              <a:rPr lang="ko-KR" altLang="en-US" sz="2000" dirty="0"/>
              <a:t>자체서버</a:t>
            </a:r>
            <a:r>
              <a:rPr lang="en-US" altLang="ko-KR" sz="2000" dirty="0"/>
              <a:t> - </a:t>
            </a:r>
            <a:r>
              <a:rPr lang="ko-KR" altLang="en-US" sz="2000" dirty="0"/>
              <a:t>시야 처리</a:t>
            </a:r>
            <a:r>
              <a:rPr lang="en-US" altLang="ko-KR" sz="2000" dirty="0"/>
              <a:t>, </a:t>
            </a:r>
            <a:r>
              <a:rPr lang="ko-KR" altLang="en-US" sz="2000" dirty="0"/>
              <a:t>충돌 처리</a:t>
            </a:r>
            <a:r>
              <a:rPr lang="en-US" altLang="ko-KR" sz="2000" dirty="0"/>
              <a:t>, </a:t>
            </a:r>
            <a:r>
              <a:rPr lang="ko-KR" altLang="en-US" sz="2000" dirty="0"/>
              <a:t>길 찾기</a:t>
            </a:r>
            <a:r>
              <a:rPr lang="en-US" altLang="ko-KR" sz="2000" dirty="0"/>
              <a:t>, DB </a:t>
            </a:r>
            <a:r>
              <a:rPr lang="ko-KR" altLang="en-US" sz="2000" dirty="0"/>
              <a:t>스레드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…</a:t>
            </a:r>
          </a:p>
          <a:p>
            <a:r>
              <a:rPr lang="ko-KR" altLang="en-US" dirty="0"/>
              <a:t>반응형 음악</a:t>
            </a:r>
            <a:endParaRPr lang="en-US" altLang="ko-KR" dirty="0"/>
          </a:p>
          <a:p>
            <a:pPr lvl="1"/>
            <a:r>
              <a:rPr lang="ko-KR" altLang="en-US" sz="2000" dirty="0"/>
              <a:t>게임 상황에 맞게 변하는 소리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레이드 보스 제작</a:t>
            </a:r>
            <a:endParaRPr lang="en-US" altLang="ko-KR" dirty="0"/>
          </a:p>
          <a:p>
            <a:pPr lvl="1"/>
            <a:r>
              <a:rPr lang="ko-KR" altLang="en-US" sz="2000" dirty="0"/>
              <a:t>모든 리소스 자체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테마 곡</a:t>
            </a:r>
            <a:r>
              <a:rPr lang="en-US" altLang="ko-KR" sz="2000" dirty="0"/>
              <a:t>, </a:t>
            </a:r>
            <a:r>
              <a:rPr lang="ko-KR" altLang="en-US" sz="2000" dirty="0"/>
              <a:t>공격 패턴</a:t>
            </a:r>
            <a:r>
              <a:rPr lang="en-US" altLang="ko-KR" sz="2000" dirty="0"/>
              <a:t>, </a:t>
            </a:r>
            <a:r>
              <a:rPr lang="ko-KR" altLang="en-US" sz="2000" dirty="0"/>
              <a:t>맵 구성 등</a:t>
            </a:r>
            <a:endParaRPr lang="en-US" altLang="ko-KR" sz="2000" dirty="0"/>
          </a:p>
          <a:p>
            <a:r>
              <a:rPr lang="ko-KR" altLang="en-US" dirty="0"/>
              <a:t>육각형 타일 맵 제작</a:t>
            </a:r>
            <a:endParaRPr lang="en-US" altLang="ko-KR" dirty="0"/>
          </a:p>
          <a:p>
            <a:pPr lvl="1"/>
            <a:r>
              <a:rPr lang="en-US" altLang="ko-KR" sz="2000" dirty="0"/>
              <a:t>Hexagonal</a:t>
            </a:r>
            <a:r>
              <a:rPr lang="ko-KR" altLang="en-US" sz="2000" dirty="0"/>
              <a:t> </a:t>
            </a:r>
            <a:r>
              <a:rPr lang="en-US" altLang="ko-KR" sz="2000" dirty="0"/>
              <a:t>Tile</a:t>
            </a:r>
            <a:r>
              <a:rPr lang="ko-KR" altLang="en-US" sz="2000" dirty="0"/>
              <a:t> </a:t>
            </a:r>
            <a:r>
              <a:rPr lang="en-US" altLang="ko-KR" sz="2000" dirty="0"/>
              <a:t>Grid</a:t>
            </a:r>
          </a:p>
          <a:p>
            <a:pPr lvl="1"/>
            <a:r>
              <a:rPr lang="ko-KR" altLang="en-US" sz="2000" dirty="0"/>
              <a:t>맵 에디터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0"/>
    </mc:Choice>
    <mc:Fallback xmlns="">
      <p:transition spd="slow" advTm="652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5986</TotalTime>
  <Words>491</Words>
  <Application>Microsoft Office PowerPoint</Application>
  <PresentationFormat>와이드스크린</PresentationFormat>
  <Paragraphs>145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진행</vt:lpstr>
      <vt:lpstr>조작법</vt:lpstr>
      <vt:lpstr>2. 작품 테마 (차별성)</vt:lpstr>
      <vt:lpstr>4. 기술적 요소 및 중점 연구분야</vt:lpstr>
      <vt:lpstr>4.1 제작 리소스의 종류</vt:lpstr>
      <vt:lpstr>PowerPoint 프레젠테이션</vt:lpstr>
      <vt:lpstr>PowerPoint 프레젠테이션</vt:lpstr>
      <vt:lpstr>PowerPoint 프레젠테이션</vt:lpstr>
      <vt:lpstr>PowerPoint 프레젠테이션</vt:lpstr>
      <vt:lpstr>6. 역할분담 및 일정</vt:lpstr>
      <vt:lpstr>6. 커밋 로그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Juyeong Nam</cp:lastModifiedBy>
  <cp:revision>254</cp:revision>
  <dcterms:created xsi:type="dcterms:W3CDTF">2021-08-05T08:05:10Z</dcterms:created>
  <dcterms:modified xsi:type="dcterms:W3CDTF">2022-04-28T04:00:59Z</dcterms:modified>
</cp:coreProperties>
</file>